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B3D3-2928-4F44-8AB4-87055336670D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96ED-584D-49BF-9580-AB6F77C01494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B3D3-2928-4F44-8AB4-87055336670D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96ED-584D-49BF-9580-AB6F77C01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B3D3-2928-4F44-8AB4-87055336670D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96ED-584D-49BF-9580-AB6F77C01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810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A5D683DA-9967-4C8A-ACBF-95776DB60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4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B3D3-2928-4F44-8AB4-87055336670D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96ED-584D-49BF-9580-AB6F77C01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B3D3-2928-4F44-8AB4-87055336670D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96ED-584D-49BF-9580-AB6F77C014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B3D3-2928-4F44-8AB4-87055336670D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96ED-584D-49BF-9580-AB6F77C01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B3D3-2928-4F44-8AB4-87055336670D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96ED-584D-49BF-9580-AB6F77C01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B3D3-2928-4F44-8AB4-87055336670D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96ED-584D-49BF-9580-AB6F77C01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B3D3-2928-4F44-8AB4-87055336670D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96ED-584D-49BF-9580-AB6F77C01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B3D3-2928-4F44-8AB4-87055336670D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96ED-584D-49BF-9580-AB6F77C01494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B3D3-2928-4F44-8AB4-87055336670D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96ED-584D-49BF-9580-AB6F77C01494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90B3D3-2928-4F44-8AB4-87055336670D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E4E96ED-584D-49BF-9580-AB6F77C0149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ABLFAC\Faculty_Lockers\SOU\nrapp\My%20Documents\Chemistry%201%20Power%20Point\monster%20house%20done.wa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ABLFAC\Faculty_Lockers\SOU\nrapp\My%20Documents\Chemistry%201%20Power%20Point\monster%20house%20done.wav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hemistrygeek.com/rainbo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ABLFAC\Faculty_Lockers\SOU\nrapp\My%20Documents\Chemistry%201%20Power%20Point\fanfare%2007.wav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 Nomenclature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8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29" name="monster house don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800" dirty="0" smtClean="0"/>
              <a:t>Formulas to names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106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the name has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Acid in the name: MUST balance charges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err="1" smtClean="0"/>
              <a:t>Hydroiodic</a:t>
            </a:r>
            <a:r>
              <a:rPr lang="en-US" sz="3200" dirty="0" smtClean="0"/>
              <a:t> acid  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3200" dirty="0" smtClean="0"/>
              <a:t>2 elements H</a:t>
            </a:r>
            <a:r>
              <a:rPr lang="en-US" sz="3200" baseline="30000" dirty="0" smtClean="0"/>
              <a:t>+1 </a:t>
            </a:r>
            <a:r>
              <a:rPr lang="en-US" sz="3200" dirty="0" smtClean="0"/>
              <a:t>and I</a:t>
            </a:r>
            <a:r>
              <a:rPr lang="en-US" sz="3200" baseline="30000" dirty="0" smtClean="0"/>
              <a:t>-1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3200" dirty="0" smtClean="0"/>
              <a:t>HI</a:t>
            </a:r>
            <a:r>
              <a:rPr lang="en-US" sz="3200" dirty="0"/>
              <a:t>	</a:t>
            </a:r>
            <a:endParaRPr lang="en-US" sz="32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Sulfuric acid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3200" dirty="0" smtClean="0"/>
              <a:t>More than 2 elements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3200" dirty="0" smtClean="0"/>
              <a:t>Polyatomic ions:  ate to </a:t>
            </a:r>
            <a:r>
              <a:rPr lang="en-US" sz="3200" dirty="0" err="1" smtClean="0"/>
              <a:t>ic</a:t>
            </a:r>
            <a:r>
              <a:rPr lang="en-US" sz="3200" dirty="0" smtClean="0"/>
              <a:t>, </a:t>
            </a:r>
            <a:r>
              <a:rPr lang="en-US" sz="3200" dirty="0" err="1" smtClean="0"/>
              <a:t>ite</a:t>
            </a:r>
            <a:r>
              <a:rPr lang="en-US" sz="3200" dirty="0" smtClean="0"/>
              <a:t> to </a:t>
            </a:r>
            <a:r>
              <a:rPr lang="en-US" sz="3200" dirty="0" err="1" smtClean="0"/>
              <a:t>ous</a:t>
            </a:r>
            <a:endParaRPr lang="en-US" sz="3200" dirty="0" smtClean="0"/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3200" dirty="0" smtClean="0"/>
              <a:t>H</a:t>
            </a:r>
            <a:r>
              <a:rPr lang="en-US" sz="3200" baseline="30000" dirty="0" smtClean="0"/>
              <a:t>+1</a:t>
            </a:r>
            <a:r>
              <a:rPr lang="en-US" sz="3200" dirty="0" smtClean="0"/>
              <a:t> and SO</a:t>
            </a:r>
            <a:r>
              <a:rPr lang="en-US" sz="3200" baseline="-25000" dirty="0" smtClean="0"/>
              <a:t>4</a:t>
            </a:r>
            <a:r>
              <a:rPr lang="en-US" sz="3200" baseline="30000" dirty="0" smtClean="0"/>
              <a:t>-2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695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8" fill="hold"/>
                                        <p:tgtEl>
                                          <p:spTgt spid="3082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229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29" name="monster house don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800" dirty="0" smtClean="0"/>
              <a:t>Formulas to names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93964" y="838200"/>
            <a:ext cx="86106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the name has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Prefixes: JUST write what it says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Carbon dioxide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Roman numbers:  MUST balance charges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Vanadium (IV) sulfide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/>
              <a:t>V</a:t>
            </a:r>
            <a:r>
              <a:rPr lang="en-US" sz="2400" baseline="30000" dirty="0" smtClean="0"/>
              <a:t>+4</a:t>
            </a:r>
            <a:r>
              <a:rPr lang="en-US" sz="2400" dirty="0" smtClean="0"/>
              <a:t>	S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	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/>
              <a:t>VS</a:t>
            </a:r>
            <a:r>
              <a:rPr lang="en-US" sz="2400" baseline="-25000" dirty="0" smtClean="0"/>
              <a:t>2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Iron (III) sulfide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/>
              <a:t>Fe</a:t>
            </a:r>
            <a:r>
              <a:rPr lang="en-US" sz="2400" baseline="30000" dirty="0" smtClean="0"/>
              <a:t>+3</a:t>
            </a:r>
            <a:r>
              <a:rPr lang="en-US" sz="2400" dirty="0" smtClean="0"/>
              <a:t>	S</a:t>
            </a:r>
            <a:r>
              <a:rPr lang="en-US" sz="2400" baseline="30000" dirty="0" smtClean="0"/>
              <a:t>-2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/>
              <a:t>Fe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3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Metal:  MUST balances charges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Calcium phosphate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Ca</a:t>
            </a:r>
            <a:r>
              <a:rPr lang="en-US" sz="2400" baseline="30000" dirty="0" smtClean="0"/>
              <a:t>+2</a:t>
            </a:r>
            <a:r>
              <a:rPr lang="en-US" sz="2400" dirty="0" smtClean="0"/>
              <a:t>		PO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	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Ca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(PO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0566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8" fill="hold"/>
                                        <p:tgtEl>
                                          <p:spTgt spid="3082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229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Rainbow Matrix Game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638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Link on Chemistry Geek.com on Chemistry I page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hlinkClick r:id="rId2"/>
              </a:rPr>
              <a:t>http://chemistrygeek.com/rainbow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Use [ ] to represent subscripts since you can’t enter subscripts into the computer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So 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 would be H[2]O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And Al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(SO</a:t>
            </a:r>
            <a:r>
              <a:rPr lang="en-US" sz="2800" b="1" baseline="-25000" dirty="0" smtClean="0"/>
              <a:t>4</a:t>
            </a:r>
            <a:r>
              <a:rPr lang="en-US" sz="2800" b="1" dirty="0" smtClean="0"/>
              <a:t>)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would be Al[2](SO[4])[3]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Borate </a:t>
            </a:r>
            <a:r>
              <a:rPr lang="en-US" sz="2800" b="1" dirty="0" smtClean="0"/>
              <a:t>= BO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</a:t>
            </a:r>
            <a:r>
              <a:rPr lang="en-US" sz="2800" b="1" baseline="30000" dirty="0" smtClean="0"/>
              <a:t>-3</a:t>
            </a:r>
            <a:r>
              <a:rPr lang="en-US" sz="2800" b="1" dirty="0" smtClean="0"/>
              <a:t>  ;  Silicate = SiO</a:t>
            </a:r>
            <a:r>
              <a:rPr lang="en-US" sz="2800" b="1" baseline="-25000" dirty="0" smtClean="0"/>
              <a:t>4</a:t>
            </a:r>
            <a:r>
              <a:rPr lang="en-US" sz="2800" b="1" dirty="0" smtClean="0"/>
              <a:t> </a:t>
            </a:r>
            <a:r>
              <a:rPr lang="en-US" sz="2800" b="1" baseline="30000" dirty="0" smtClean="0"/>
              <a:t>-4</a:t>
            </a:r>
            <a:r>
              <a:rPr lang="en-US" sz="2800" b="1" dirty="0" smtClean="0"/>
              <a:t>  ;</a:t>
            </a:r>
            <a:br>
              <a:rPr lang="en-US" sz="2800" b="1" dirty="0" smtClean="0"/>
            </a:br>
            <a:r>
              <a:rPr lang="en-US" sz="2800" b="1" dirty="0" err="1" smtClean="0"/>
              <a:t>Manganate</a:t>
            </a:r>
            <a:r>
              <a:rPr lang="en-US" sz="2800" b="1" dirty="0" smtClean="0"/>
              <a:t> = MnO</a:t>
            </a:r>
            <a:r>
              <a:rPr lang="en-US" sz="2800" b="1" baseline="-25000" dirty="0" smtClean="0"/>
              <a:t>4</a:t>
            </a:r>
            <a:r>
              <a:rPr lang="en-US" sz="2800" b="1" dirty="0" smtClean="0"/>
              <a:t> </a:t>
            </a:r>
            <a:r>
              <a:rPr lang="en-US" sz="2800" b="1" baseline="30000" dirty="0" smtClean="0"/>
              <a:t>-2</a:t>
            </a:r>
            <a:r>
              <a:rPr lang="en-US" sz="2800" b="1" dirty="0" smtClean="0"/>
              <a:t> (permanganate is -1)</a:t>
            </a:r>
          </a:p>
        </p:txBody>
      </p:sp>
    </p:spTree>
    <p:extLst>
      <p:ext uri="{BB962C8B-B14F-4D97-AF65-F5344CB8AC3E}">
        <p14:creationId xmlns:p14="http://schemas.microsoft.com/office/powerpoint/2010/main" val="211749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Acid Nomenclature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178800" cy="5429250"/>
          </a:xfrm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Acids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Compounds that form H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water.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Formulas usually begin with ‘H’.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 order to be an acid instead of a gas, binary acids must be aqueous (dissolved in water)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Ternary acids are ALL aqueous</a:t>
            </a:r>
          </a:p>
          <a:p>
            <a:pPr marL="287338" indent="-287338" eaLnBrk="1" hangingPunct="1">
              <a:lnSpc>
                <a:spcPct val="120000"/>
              </a:lnSpc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Examples: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HCl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b="1" baseline="-25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aq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hydrochloric acid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HNO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nitric acid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sulfuric acid</a:t>
            </a:r>
          </a:p>
        </p:txBody>
      </p:sp>
    </p:spTree>
    <p:extLst>
      <p:ext uri="{BB962C8B-B14F-4D97-AF65-F5344CB8AC3E}">
        <p14:creationId xmlns:p14="http://schemas.microsoft.com/office/powerpoint/2010/main" val="139643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973638"/>
              </p:ext>
            </p:extLst>
          </p:nvPr>
        </p:nvGraphicFramePr>
        <p:xfrm>
          <a:off x="1981200" y="990600"/>
          <a:ext cx="6915150" cy="398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7075891" imgH="4073142" progId="Word.Document.8">
                  <p:embed/>
                </p:oleObj>
              </mc:Choice>
              <mc:Fallback>
                <p:oleObj name="Document" r:id="rId3" imgW="7075891" imgH="407314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990600"/>
                        <a:ext cx="6915150" cy="398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39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CFEB9"/>
                </a:solidFill>
              </a:rPr>
              <a:t>Acid Nomenclature Review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Oxygen</a:t>
            </a:r>
            <a:r>
              <a:rPr lang="en-US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</a:t>
            </a:r>
            <a:endParaRPr lang="en-US">
              <a:solidFill>
                <a:srgbClr val="FCFEB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1541" name="Text Box 5"/>
          <p:cNvSpPr txBox="1">
            <a:spLocks noChangeArrowheads="1"/>
          </p:cNvSpPr>
          <p:nvPr/>
        </p:nvSpPr>
        <p:spPr bwMode="auto">
          <a:xfrm>
            <a:off x="381000" y="3733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w/Oxygen </a:t>
            </a: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1981200" y="3581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981200" y="4038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228600" y="4800600"/>
            <a:ext cx="8915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 easy way to remember which goes with which…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“if you ate something bad your goanna say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ic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 if its really bad you may get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hepa-tite-ous</a:t>
            </a:r>
            <a:endParaRPr lang="en-US" sz="28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383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Acid Nomenclature Flowchart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type="dgm" idx="1"/>
          </p:nvPr>
        </p:nvGraphicFramePr>
        <p:xfrm>
          <a:off x="1876425" y="1524000"/>
          <a:ext cx="5332413" cy="507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MS Org Chart" r:id="rId3" imgW="4539960" imgH="4254480" progId="OrgPlusWOPX.4">
                  <p:embed followColorScheme="full"/>
                </p:oleObj>
              </mc:Choice>
              <mc:Fallback>
                <p:oleObj name="MS Org Chart" r:id="rId3" imgW="4539960" imgH="425448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1524000"/>
                        <a:ext cx="5332413" cy="5078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05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HBr 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(aq)</a:t>
            </a: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6963" name="Rectangle 3"/>
          <p:cNvSpPr>
            <a:spLocks noChangeArrowheads="1"/>
          </p:cNvSpPr>
          <p:nvPr/>
        </p:nvSpPr>
        <p:spPr bwMode="auto">
          <a:xfrm>
            <a:off x="433388" y="2590800"/>
            <a:ext cx="4227512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2 elements, 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2800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</a:t>
            </a:r>
            <a:endParaRPr lang="en-US" sz="28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6964" name="Rectangle 4"/>
          <p:cNvSpPr>
            <a:spLocks noChangeArrowheads="1"/>
          </p:cNvSpPr>
          <p:nvPr/>
        </p:nvSpPr>
        <p:spPr bwMode="auto">
          <a:xfrm>
            <a:off x="433388" y="4037013"/>
            <a:ext cx="8351837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3 elements, </a:t>
            </a:r>
            <a:r>
              <a:rPr lang="en-US" sz="2800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-ate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</p:txBody>
      </p:sp>
      <p:sp>
        <p:nvSpPr>
          <p:cNvPr id="296965" name="Rectangle 5"/>
          <p:cNvSpPr>
            <a:spLocks noChangeArrowheads="1"/>
          </p:cNvSpPr>
          <p:nvPr/>
        </p:nvSpPr>
        <p:spPr bwMode="auto">
          <a:xfrm>
            <a:off x="433388" y="5476875"/>
            <a:ext cx="456565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3 elements, </a:t>
            </a:r>
            <a:r>
              <a:rPr lang="en-US" sz="2800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-ite</a:t>
            </a:r>
            <a:endParaRPr lang="en-US" sz="28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6966" name="Rectangle 6"/>
          <p:cNvSpPr>
            <a:spLocks noChangeArrowheads="1"/>
          </p:cNvSpPr>
          <p:nvPr/>
        </p:nvSpPr>
        <p:spPr bwMode="auto">
          <a:xfrm>
            <a:off x="4529138" y="2582863"/>
            <a:ext cx="4233862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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hydro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bromic acid</a:t>
            </a:r>
          </a:p>
        </p:txBody>
      </p:sp>
      <p:sp>
        <p:nvSpPr>
          <p:cNvPr id="296967" name="Rectangle 7"/>
          <p:cNvSpPr>
            <a:spLocks noChangeArrowheads="1"/>
          </p:cNvSpPr>
          <p:nvPr/>
        </p:nvSpPr>
        <p:spPr bwMode="auto">
          <a:xfrm>
            <a:off x="4527550" y="4038600"/>
            <a:ext cx="375285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	carbon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ic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acid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6968" name="Rectangle 8"/>
          <p:cNvSpPr>
            <a:spLocks noChangeArrowheads="1"/>
          </p:cNvSpPr>
          <p:nvPr/>
        </p:nvSpPr>
        <p:spPr bwMode="auto">
          <a:xfrm>
            <a:off x="4527550" y="5465763"/>
            <a:ext cx="3811588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	sulfur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ous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acid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696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Acid Nomenclature</a:t>
            </a:r>
          </a:p>
        </p:txBody>
      </p:sp>
    </p:spTree>
    <p:extLst>
      <p:ext uri="{BB962C8B-B14F-4D97-AF65-F5344CB8AC3E}">
        <p14:creationId xmlns:p14="http://schemas.microsoft.com/office/powerpoint/2010/main" val="84228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6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6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autoUpdateAnimBg="0"/>
      <p:bldP spid="296964" grpId="0" autoUpdateAnimBg="0"/>
      <p:bldP spid="296965" grpId="0" autoUpdateAnimBg="0"/>
      <p:bldP spid="296966" grpId="0" autoUpdateAnimBg="0"/>
      <p:bldP spid="296967" grpId="0" autoUpdateAnimBg="0"/>
      <p:bldP spid="29696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hydrofluoric acid</a:t>
            </a: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sulfuric acid</a:t>
            </a: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nitrous acid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987" name="Rectangle 3"/>
          <p:cNvSpPr>
            <a:spLocks noChangeArrowheads="1"/>
          </p:cNvSpPr>
          <p:nvPr/>
        </p:nvSpPr>
        <p:spPr bwMode="auto">
          <a:xfrm>
            <a:off x="433388" y="2590800"/>
            <a:ext cx="30607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2 elements</a:t>
            </a:r>
          </a:p>
        </p:txBody>
      </p:sp>
      <p:sp>
        <p:nvSpPr>
          <p:cNvPr id="297988" name="Rectangle 4"/>
          <p:cNvSpPr>
            <a:spLocks noChangeArrowheads="1"/>
          </p:cNvSpPr>
          <p:nvPr/>
        </p:nvSpPr>
        <p:spPr bwMode="auto">
          <a:xfrm>
            <a:off x="433388" y="4037013"/>
            <a:ext cx="4171950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3 elements, </a:t>
            </a:r>
            <a:r>
              <a:rPr lang="en-US" sz="2800" i="1">
                <a:effectLst>
                  <a:outerShdw blurRad="38100" dist="38100" dir="2700000" algn="tl">
                    <a:srgbClr val="000000"/>
                  </a:outerShdw>
                </a:effectLst>
              </a:rPr>
              <a:t>-ic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989" name="Rectangle 5"/>
          <p:cNvSpPr>
            <a:spLocks noChangeArrowheads="1"/>
          </p:cNvSpPr>
          <p:nvPr/>
        </p:nvSpPr>
        <p:spPr bwMode="auto">
          <a:xfrm>
            <a:off x="433388" y="5476875"/>
            <a:ext cx="4164012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3 elements, </a:t>
            </a:r>
            <a:r>
              <a:rPr lang="en-US" sz="2800" i="1">
                <a:effectLst>
                  <a:outerShdw blurRad="38100" dist="38100" dir="2700000" algn="tl">
                    <a:srgbClr val="000000"/>
                  </a:outerShdw>
                </a:effectLst>
              </a:rPr>
              <a:t>-ous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990" name="Rectangle 6"/>
          <p:cNvSpPr>
            <a:spLocks noChangeArrowheads="1"/>
          </p:cNvSpPr>
          <p:nvPr/>
        </p:nvSpPr>
        <p:spPr bwMode="auto">
          <a:xfrm>
            <a:off x="6840538" y="2590800"/>
            <a:ext cx="1990725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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HF 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(aq)</a:t>
            </a:r>
          </a:p>
        </p:txBody>
      </p:sp>
      <p:sp>
        <p:nvSpPr>
          <p:cNvPr id="297991" name="Rectangle 7"/>
          <p:cNvSpPr>
            <a:spLocks noChangeArrowheads="1"/>
          </p:cNvSpPr>
          <p:nvPr/>
        </p:nvSpPr>
        <p:spPr bwMode="auto">
          <a:xfrm>
            <a:off x="6838950" y="4038600"/>
            <a:ext cx="230505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  H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2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SO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4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992" name="Rectangle 8"/>
          <p:cNvSpPr>
            <a:spLocks noChangeArrowheads="1"/>
          </p:cNvSpPr>
          <p:nvPr/>
        </p:nvSpPr>
        <p:spPr bwMode="auto">
          <a:xfrm>
            <a:off x="6838950" y="5467350"/>
            <a:ext cx="2260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  HNO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2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9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Acid Nomenclature</a:t>
            </a:r>
          </a:p>
        </p:txBody>
      </p:sp>
      <p:sp>
        <p:nvSpPr>
          <p:cNvPr id="297994" name="Rectangle 10"/>
          <p:cNvSpPr>
            <a:spLocks noChangeArrowheads="1"/>
          </p:cNvSpPr>
          <p:nvPr/>
        </p:nvSpPr>
        <p:spPr bwMode="auto">
          <a:xfrm>
            <a:off x="4356100" y="2590800"/>
            <a:ext cx="23256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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H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F-</a:t>
            </a:r>
          </a:p>
        </p:txBody>
      </p:sp>
      <p:sp>
        <p:nvSpPr>
          <p:cNvPr id="297995" name="Rectangle 11"/>
          <p:cNvSpPr>
            <a:spLocks noChangeArrowheads="1"/>
          </p:cNvSpPr>
          <p:nvPr/>
        </p:nvSpPr>
        <p:spPr bwMode="auto">
          <a:xfrm>
            <a:off x="4354513" y="4038600"/>
            <a:ext cx="26924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  H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+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SO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4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2-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996" name="Rectangle 12"/>
          <p:cNvSpPr>
            <a:spLocks noChangeArrowheads="1"/>
          </p:cNvSpPr>
          <p:nvPr/>
        </p:nvSpPr>
        <p:spPr bwMode="auto">
          <a:xfrm>
            <a:off x="4354513" y="5467350"/>
            <a:ext cx="2641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  H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+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NO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2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-</a:t>
            </a:r>
            <a:endParaRPr lang="en-US" sz="3200" baseline="-2500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7581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7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autoUpdateAnimBg="0"/>
      <p:bldP spid="297988" grpId="0" autoUpdateAnimBg="0"/>
      <p:bldP spid="297989" grpId="0" autoUpdateAnimBg="0"/>
      <p:bldP spid="297990" grpId="0" autoUpdateAnimBg="0"/>
      <p:bldP spid="297991" grpId="0" autoUpdateAnimBg="0"/>
      <p:bldP spid="297992" grpId="0" autoUpdateAnimBg="0"/>
      <p:bldP spid="297994" grpId="0" autoUpdateAnimBg="0"/>
      <p:bldP spid="297995" grpId="0" autoUpdateAnimBg="0"/>
      <p:bldP spid="29799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Name ‘Em!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2667000" cy="3505200"/>
          </a:xfrm>
        </p:spPr>
        <p:txBody>
          <a:bodyPr/>
          <a:lstStyle/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 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(aq)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HCl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HNO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HIO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06181" name="fanfare 07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858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44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72" fill="hold"/>
                                        <p:tgtEl>
                                          <p:spTgt spid="3061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618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Write the Formula!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3962400" cy="3505200"/>
          </a:xfrm>
        </p:spPr>
        <p:txBody>
          <a:bodyPr/>
          <a:lstStyle/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Hydrobromic acid</a:t>
            </a:r>
            <a:endParaRPr lang="en-US" baseline="-25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Nitrous acid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Carbonic acid</a:t>
            </a:r>
            <a:endParaRPr lang="en-US" baseline="-25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Phosphoric acid</a:t>
            </a:r>
            <a:endParaRPr lang="en-US" baseline="-25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Hydrotelluric acid</a:t>
            </a:r>
          </a:p>
        </p:txBody>
      </p:sp>
    </p:spTree>
    <p:extLst>
      <p:ext uri="{BB962C8B-B14F-4D97-AF65-F5344CB8AC3E}">
        <p14:creationId xmlns:p14="http://schemas.microsoft.com/office/powerpoint/2010/main" val="128743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1524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18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25</TotalTime>
  <Words>302</Words>
  <Application>Microsoft Office PowerPoint</Application>
  <PresentationFormat>On-screen Show (4:3)</PresentationFormat>
  <Paragraphs>93</Paragraphs>
  <Slides>12</Slides>
  <Notes>0</Notes>
  <HiddenSlides>0</HiddenSlides>
  <MMClips>3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Thatch</vt:lpstr>
      <vt:lpstr>Microsoft Word Document</vt:lpstr>
      <vt:lpstr>MS Organization Chart 2.0</vt:lpstr>
      <vt:lpstr>Acid Nomenclature</vt:lpstr>
      <vt:lpstr>Acid Nomenclature</vt:lpstr>
      <vt:lpstr>Acid Nomenclature Review</vt:lpstr>
      <vt:lpstr>Acid Nomenclature Flowchart</vt:lpstr>
      <vt:lpstr>Acid Nomenclature</vt:lpstr>
      <vt:lpstr>Acid Nomenclature</vt:lpstr>
      <vt:lpstr>Name ‘Em!</vt:lpstr>
      <vt:lpstr>Write the Formula!</vt:lpstr>
      <vt:lpstr>PowerPoint Presentation</vt:lpstr>
      <vt:lpstr>Formulas to names</vt:lpstr>
      <vt:lpstr>Formulas to names</vt:lpstr>
      <vt:lpstr>Rainbow Matrix Game</vt:lpstr>
    </vt:vector>
  </TitlesOfParts>
  <Company>Henry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 Nomenclature</dc:title>
  <dc:creator>Charlena Raines</dc:creator>
  <cp:lastModifiedBy>Charlena Raines</cp:lastModifiedBy>
  <cp:revision>3</cp:revision>
  <dcterms:created xsi:type="dcterms:W3CDTF">2013-12-16T22:41:47Z</dcterms:created>
  <dcterms:modified xsi:type="dcterms:W3CDTF">2013-12-16T23:07:18Z</dcterms:modified>
</cp:coreProperties>
</file>